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Source Code Pro"/>
      <p:regular r:id="rId18"/>
      <p:bold r:id="rId19"/>
    </p:embeddedFont>
    <p:embeddedFont>
      <p:font typeface="Oswald"/>
      <p:regular r:id="rId20"/>
      <p:bold r:id="rId21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Oswald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SourceCodePro-bold.fntdata"/><Relationship Id="rId6" Type="http://schemas.openxmlformats.org/officeDocument/2006/relationships/slide" Target="slides/slide2.xml"/><Relationship Id="rId18" Type="http://schemas.openxmlformats.org/officeDocument/2006/relationships/font" Target="fonts/SourceCodePr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jpg>
</file>

<file path=ppt/media/image04.jpg>
</file>

<file path=ppt/media/image05.jpg>
</file>

<file path=ppt/media/image06.jpg>
</file>

<file path=ppt/media/image07.jpg>
</file>

<file path=ppt/media/image08.jpg>
</file>

<file path=ppt/media/image09.jpg>
</file>

<file path=ppt/media/image10.jpg>
</file>

<file path=ppt/media/image11.jpg>
</file>

<file path=ppt/media/image12.jpg>
</file>

<file path=ppt/media/image1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rot="10800000">
            <a:off x="4226100" y="2933549"/>
            <a:ext cx="691799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" name="Shape 10"/>
          <p:cNvSpPr/>
          <p:nvPr/>
        </p:nvSpPr>
        <p:spPr>
          <a:xfrm>
            <a:off x="-25" y="0"/>
            <a:ext cx="9144000" cy="31241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411175" y="644300"/>
            <a:ext cx="8282399" cy="21090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411175" y="3398250"/>
            <a:ext cx="8282399" cy="12605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hape 51"/>
          <p:cNvCxnSpPr/>
          <p:nvPr/>
        </p:nvCxnSpPr>
        <p:spPr>
          <a:xfrm>
            <a:off x="413275" y="2988275"/>
            <a:ext cx="910499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52" name="Shape 52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SzPct val="100000"/>
              <a:defRPr sz="12000"/>
            </a:lvl1pPr>
            <a:lvl2pPr>
              <a:spcBef>
                <a:spcPts val="0"/>
              </a:spcBef>
              <a:buSzPct val="100000"/>
              <a:defRPr sz="12000"/>
            </a:lvl2pPr>
            <a:lvl3pPr>
              <a:spcBef>
                <a:spcPts val="0"/>
              </a:spcBef>
              <a:buSzPct val="100000"/>
              <a:defRPr sz="12000"/>
            </a:lvl3pPr>
            <a:lvl4pPr>
              <a:spcBef>
                <a:spcPts val="0"/>
              </a:spcBef>
              <a:buSzPct val="100000"/>
              <a:defRPr sz="12000"/>
            </a:lvl4pPr>
            <a:lvl5pPr>
              <a:spcBef>
                <a:spcPts val="0"/>
              </a:spcBef>
              <a:buSzPct val="100000"/>
              <a:defRPr sz="12000"/>
            </a:lvl5pPr>
            <a:lvl6pPr>
              <a:spcBef>
                <a:spcPts val="0"/>
              </a:spcBef>
              <a:buSzPct val="100000"/>
              <a:defRPr sz="12000"/>
            </a:lvl6pPr>
            <a:lvl7pPr>
              <a:spcBef>
                <a:spcPts val="0"/>
              </a:spcBef>
              <a:buSzPct val="100000"/>
              <a:defRPr sz="12000"/>
            </a:lvl7pPr>
            <a:lvl8pPr>
              <a:spcBef>
                <a:spcPts val="0"/>
              </a:spcBef>
              <a:buSzPct val="100000"/>
              <a:defRPr sz="12000"/>
            </a:lvl8pPr>
            <a:lvl9pPr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 txBox="1"/>
          <p:nvPr>
            <p:ph type="title"/>
          </p:nvPr>
        </p:nvSpPr>
        <p:spPr>
          <a:xfrm>
            <a:off x="430800" y="1889700"/>
            <a:ext cx="8282399" cy="15165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hape 19"/>
          <p:cNvCxnSpPr/>
          <p:nvPr/>
        </p:nvCxnSpPr>
        <p:spPr>
          <a:xfrm>
            <a:off x="429200" y="1275577"/>
            <a:ext cx="6140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0" name="Shape 20"/>
          <p:cNvSpPr txBox="1"/>
          <p:nvPr>
            <p:ph type="title"/>
          </p:nvPr>
        </p:nvSpPr>
        <p:spPr>
          <a:xfrm>
            <a:off x="311700" y="372500"/>
            <a:ext cx="8520599" cy="733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468825"/>
            <a:ext cx="8520599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hape 24"/>
          <p:cNvCxnSpPr/>
          <p:nvPr/>
        </p:nvCxnSpPr>
        <p:spPr>
          <a:xfrm>
            <a:off x="429200" y="1275577"/>
            <a:ext cx="6140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5" name="Shape 25"/>
          <p:cNvSpPr txBox="1"/>
          <p:nvPr>
            <p:ph type="title"/>
          </p:nvPr>
        </p:nvSpPr>
        <p:spPr>
          <a:xfrm>
            <a:off x="311700" y="372500"/>
            <a:ext cx="8520599" cy="733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468825"/>
            <a:ext cx="3999899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468825"/>
            <a:ext cx="3999899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372500"/>
            <a:ext cx="8520599" cy="733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hape 33"/>
          <p:cNvCxnSpPr/>
          <p:nvPr/>
        </p:nvCxnSpPr>
        <p:spPr>
          <a:xfrm>
            <a:off x="418675" y="1457787"/>
            <a:ext cx="6140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34" name="Shape 34"/>
          <p:cNvSpPr txBox="1"/>
          <p:nvPr>
            <p:ph type="title"/>
          </p:nvPr>
        </p:nvSpPr>
        <p:spPr>
          <a:xfrm>
            <a:off x="311700" y="6318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311700" y="1618203"/>
            <a:ext cx="2807999" cy="295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490250" y="528900"/>
            <a:ext cx="5678099" cy="40856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bg>
      <p:bgPr>
        <a:solidFill>
          <a:schemeClr val="dk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4572000" y="175"/>
            <a:ext cx="4572000" cy="51434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2" name="Shape 42"/>
          <p:cNvCxnSpPr/>
          <p:nvPr/>
        </p:nvCxnSpPr>
        <p:spPr>
          <a:xfrm>
            <a:off x="5029675" y="4495500"/>
            <a:ext cx="577199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43" name="Shape 43"/>
          <p:cNvSpPr txBox="1"/>
          <p:nvPr>
            <p:ph type="title"/>
          </p:nvPr>
        </p:nvSpPr>
        <p:spPr>
          <a:xfrm>
            <a:off x="265500" y="1078750"/>
            <a:ext cx="4045199" cy="1789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1pPr>
            <a:lvl2pPr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2pPr>
            <a:lvl3pPr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3pPr>
            <a:lvl4pPr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4pPr>
            <a:lvl5pPr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5pPr>
            <a:lvl6pPr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6pPr>
            <a:lvl7pPr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7pPr>
            <a:lvl8pPr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8pPr>
            <a:lvl9pPr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" type="subTitle"/>
          </p:nvPr>
        </p:nvSpPr>
        <p:spPr>
          <a:xfrm>
            <a:off x="265500" y="2921400"/>
            <a:ext cx="4045199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311700" y="372500"/>
            <a:ext cx="8520599" cy="7334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311700" y="1468825"/>
            <a:ext cx="8520599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6.jpg"/><Relationship Id="rId4" Type="http://schemas.openxmlformats.org/officeDocument/2006/relationships/image" Target="../media/image03.jpg"/><Relationship Id="rId5" Type="http://schemas.openxmlformats.org/officeDocument/2006/relationships/image" Target="../media/image08.jpg"/><Relationship Id="rId6" Type="http://schemas.openxmlformats.org/officeDocument/2006/relationships/image" Target="../media/image04.jpg"/><Relationship Id="rId7" Type="http://schemas.openxmlformats.org/officeDocument/2006/relationships/image" Target="../media/image1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7.jpg"/><Relationship Id="rId4" Type="http://schemas.openxmlformats.org/officeDocument/2006/relationships/image" Target="../media/image12.jpg"/><Relationship Id="rId5" Type="http://schemas.openxmlformats.org/officeDocument/2006/relationships/image" Target="../media/image11.jpg"/><Relationship Id="rId6" Type="http://schemas.openxmlformats.org/officeDocument/2006/relationships/image" Target="../media/image0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01.png"/><Relationship Id="rId5" Type="http://schemas.openxmlformats.org/officeDocument/2006/relationships/image" Target="../media/image02.png"/><Relationship Id="rId6" Type="http://schemas.openxmlformats.org/officeDocument/2006/relationships/image" Target="../media/image0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ctrTitle"/>
          </p:nvPr>
        </p:nvSpPr>
        <p:spPr>
          <a:xfrm>
            <a:off x="411175" y="644300"/>
            <a:ext cx="8282399" cy="2109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iCanCode=iCC</a:t>
            </a:r>
          </a:p>
        </p:txBody>
      </p:sp>
      <p:sp>
        <p:nvSpPr>
          <p:cNvPr id="62" name="Shape 62"/>
          <p:cNvSpPr txBox="1"/>
          <p:nvPr>
            <p:ph idx="1" type="subTitle"/>
          </p:nvPr>
        </p:nvSpPr>
        <p:spPr>
          <a:xfrm>
            <a:off x="411175" y="3398250"/>
            <a:ext cx="8282399" cy="12605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SuperCoders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43D2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490250" y="528900"/>
            <a:ext cx="5678099" cy="4085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Thank you for Listening…</a:t>
            </a:r>
          </a:p>
          <a:p>
            <a:pPr>
              <a:spcBef>
                <a:spcPts val="0"/>
              </a:spcBef>
              <a:buNone/>
            </a:pPr>
            <a:r>
              <a:rPr lang="en" sz="2400"/>
              <a:t>Support Breast Cancer!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430800" y="1889700"/>
            <a:ext cx="8282399" cy="1516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Software Engineering Choices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" name="Shape 138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9" name="Shape 139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id="140" name="Shape 140"/>
          <p:cNvPicPr preferRelativeResize="0"/>
          <p:nvPr/>
        </p:nvPicPr>
        <p:blipFill rotWithShape="1">
          <a:blip r:embed="rId3">
            <a:alphaModFix/>
          </a:blip>
          <a:srcRect b="0" l="5414" r="2504" t="0"/>
          <a:stretch/>
        </p:blipFill>
        <p:spPr>
          <a:xfrm>
            <a:off x="4941300" y="400450"/>
            <a:ext cx="3891000" cy="3046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 rotWithShape="1">
          <a:blip r:embed="rId4">
            <a:alphaModFix/>
          </a:blip>
          <a:srcRect b="23255" l="6112" r="0" t="4207"/>
          <a:stretch/>
        </p:blipFill>
        <p:spPr>
          <a:xfrm>
            <a:off x="425022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 rotWithShape="1">
          <a:blip r:embed="rId5">
            <a:alphaModFix/>
          </a:blip>
          <a:srcRect b="14402" l="1512" r="1503" t="22481"/>
          <a:stretch/>
        </p:blipFill>
        <p:spPr>
          <a:xfrm>
            <a:off x="425034" y="2499901"/>
            <a:ext cx="1935230" cy="944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Shape 143"/>
          <p:cNvPicPr preferRelativeResize="0"/>
          <p:nvPr/>
        </p:nvPicPr>
        <p:blipFill rotWithShape="1">
          <a:blip r:embed="rId6">
            <a:alphaModFix/>
          </a:blip>
          <a:srcRect b="12597" l="8753" r="8745" t="12597"/>
          <a:stretch/>
        </p:blipFill>
        <p:spPr>
          <a:xfrm>
            <a:off x="2464079" y="2499901"/>
            <a:ext cx="1851924" cy="944607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 txBox="1"/>
          <p:nvPr>
            <p:ph idx="4294967295" type="body"/>
          </p:nvPr>
        </p:nvSpPr>
        <p:spPr>
          <a:xfrm>
            <a:off x="318850" y="3771900"/>
            <a:ext cx="3999899" cy="5303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</a:p>
        </p:txBody>
      </p:sp>
      <p:sp>
        <p:nvSpPr>
          <p:cNvPr id="145" name="Shape 145"/>
          <p:cNvSpPr txBox="1"/>
          <p:nvPr>
            <p:ph idx="4294967295" type="body"/>
          </p:nvPr>
        </p:nvSpPr>
        <p:spPr>
          <a:xfrm>
            <a:off x="318843" y="4228050"/>
            <a:ext cx="3999899" cy="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Lorem ipsum dolor sit amet, consectetur adipiscing elit, sed do eiusmod tempor incididunt</a:t>
            </a:r>
          </a:p>
        </p:txBody>
      </p:sp>
      <p:pic>
        <p:nvPicPr>
          <p:cNvPr id="146" name="Shape 146"/>
          <p:cNvPicPr preferRelativeResize="0"/>
          <p:nvPr/>
        </p:nvPicPr>
        <p:blipFill rotWithShape="1">
          <a:blip r:embed="rId7">
            <a:alphaModFix/>
          </a:blip>
          <a:srcRect b="17225" l="8674" r="33304" t="22204"/>
          <a:stretch/>
        </p:blipFill>
        <p:spPr>
          <a:xfrm>
            <a:off x="4941300" y="408675"/>
            <a:ext cx="3890999" cy="30465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Shape 147"/>
          <p:cNvSpPr txBox="1"/>
          <p:nvPr>
            <p:ph idx="4294967295" type="body"/>
          </p:nvPr>
        </p:nvSpPr>
        <p:spPr>
          <a:xfrm>
            <a:off x="4825250" y="3771900"/>
            <a:ext cx="3999899" cy="5303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</a:p>
        </p:txBody>
      </p:sp>
      <p:sp>
        <p:nvSpPr>
          <p:cNvPr id="148" name="Shape 148"/>
          <p:cNvSpPr txBox="1"/>
          <p:nvPr>
            <p:ph idx="4294967295" type="body"/>
          </p:nvPr>
        </p:nvSpPr>
        <p:spPr>
          <a:xfrm>
            <a:off x="4825256" y="4228050"/>
            <a:ext cx="3999899" cy="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Lorem ipsum dolor sit amet, consectetur adipiscing elit, sed do eiusmod tempor incididunt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Shape 153"/>
          <p:cNvPicPr preferRelativeResize="0"/>
          <p:nvPr/>
        </p:nvPicPr>
        <p:blipFill rotWithShape="1">
          <a:blip r:embed="rId3">
            <a:alphaModFix/>
          </a:blip>
          <a:srcRect b="3852" l="11076" r="29814" t="3769"/>
          <a:stretch/>
        </p:blipFill>
        <p:spPr>
          <a:xfrm>
            <a:off x="433450" y="434175"/>
            <a:ext cx="4090926" cy="4261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Shape 154"/>
          <p:cNvPicPr preferRelativeResize="0"/>
          <p:nvPr/>
        </p:nvPicPr>
        <p:blipFill rotWithShape="1">
          <a:blip r:embed="rId4">
            <a:alphaModFix/>
          </a:blip>
          <a:srcRect b="26446" l="187" r="53022" t="12064"/>
          <a:stretch/>
        </p:blipFill>
        <p:spPr>
          <a:xfrm>
            <a:off x="4695824" y="434175"/>
            <a:ext cx="1891826" cy="166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 rotWithShape="1">
          <a:blip r:embed="rId5">
            <a:alphaModFix/>
          </a:blip>
          <a:srcRect b="15315" l="32807" r="14776" t="15322"/>
          <a:stretch/>
        </p:blipFill>
        <p:spPr>
          <a:xfrm>
            <a:off x="6800775" y="434175"/>
            <a:ext cx="1918200" cy="1665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 rotWithShape="1">
          <a:blip r:embed="rId6">
            <a:alphaModFix/>
          </a:blip>
          <a:srcRect b="8267" l="11341" r="5931" t="17515"/>
          <a:stretch/>
        </p:blipFill>
        <p:spPr>
          <a:xfrm>
            <a:off x="4695825" y="2289750"/>
            <a:ext cx="4023151" cy="2406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372500"/>
            <a:ext cx="8520599" cy="733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About SuperCoders</a:t>
            </a:r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311700" y="1448650"/>
            <a:ext cx="8520599" cy="30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we are passionate about building great software products that make people’s lives easier. We have over 8 years of experience in Software Engineering and Programming.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Having these capabilities we initially brainstormed to make a language that focused on appreciation by the user rather than massive feature list! Maybe the first language you use!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We wanted the best features from all our favorite languages that had elegant yet simple features: Java, Pascal, Python, Ruby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265500" y="1816950"/>
            <a:ext cx="4045199" cy="15095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Software Engineering Choices</a:t>
            </a:r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4939500" y="724200"/>
            <a:ext cx="3929100" cy="36950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Trello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Used for task management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GitHub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Used for version control and for parallel management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Facebook chat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used for day to day issues and software challenges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Shape 79"/>
          <p:cNvCxnSpPr/>
          <p:nvPr/>
        </p:nvCxnSpPr>
        <p:spPr>
          <a:xfrm>
            <a:off x="-6875" y="2900700"/>
            <a:ext cx="91508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0" name="Shape 80"/>
          <p:cNvSpPr txBox="1"/>
          <p:nvPr>
            <p:ph type="title"/>
          </p:nvPr>
        </p:nvSpPr>
        <p:spPr>
          <a:xfrm>
            <a:off x="311700" y="372500"/>
            <a:ext cx="8520599" cy="733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Road To Enlightenment</a:t>
            </a:r>
          </a:p>
        </p:txBody>
      </p:sp>
      <p:sp>
        <p:nvSpPr>
          <p:cNvPr id="81" name="Shape 81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Design</a:t>
            </a:r>
          </a:p>
        </p:txBody>
      </p:sp>
      <p:sp>
        <p:nvSpPr>
          <p:cNvPr id="83" name="Shape 83"/>
          <p:cNvSpPr/>
          <p:nvPr/>
        </p:nvSpPr>
        <p:spPr>
          <a:xfrm>
            <a:off x="2253122" y="1423414"/>
            <a:ext cx="2954699" cy="29546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 txBox="1"/>
          <p:nvPr/>
        </p:nvSpPr>
        <p:spPr>
          <a:xfrm>
            <a:off x="2253125" y="2596750"/>
            <a:ext cx="29546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Abyss of Confusion </a:t>
            </a:r>
          </a:p>
        </p:txBody>
      </p:sp>
      <p:sp>
        <p:nvSpPr>
          <p:cNvPr id="85" name="Shape 85"/>
          <p:cNvSpPr/>
          <p:nvPr/>
        </p:nvSpPr>
        <p:spPr>
          <a:xfrm>
            <a:off x="5709625" y="2147439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Implement</a:t>
            </a:r>
          </a:p>
        </p:txBody>
      </p:sp>
      <p:sp>
        <p:nvSpPr>
          <p:cNvPr id="87" name="Shape 87"/>
          <p:cNvSpPr/>
          <p:nvPr/>
        </p:nvSpPr>
        <p:spPr>
          <a:xfrm>
            <a:off x="7718078" y="2394636"/>
            <a:ext cx="1012500" cy="10121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Test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265500" y="1816950"/>
            <a:ext cx="4045199" cy="15095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Front End Choices</a:t>
            </a: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4939500" y="724200"/>
            <a:ext cx="3929100" cy="36950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Expr, Term,Factor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Used for task management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Open-Close for principle</a:t>
            </a:r>
          </a:p>
          <a:p>
            <a:pPr rtl="0">
              <a:spcBef>
                <a:spcPts val="0"/>
              </a:spcBef>
              <a:buNone/>
            </a:pPr>
            <a:r>
              <a:rPr lang="en" sz="1500"/>
              <a:t>Close code to edits, extend code to usage, Designed for uniformity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Unique Data Structs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Designed intuitive to separate structures… [] {} &lt;&gt; () 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265500" y="1816950"/>
            <a:ext cx="4045199" cy="15095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Middle Tier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Choices</a:t>
            </a: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4939500" y="724200"/>
            <a:ext cx="3929100" cy="36950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Heavy Decoration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Be prepared for any issue or problem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Token to Token Error Handling</a:t>
            </a:r>
          </a:p>
          <a:p>
            <a:pPr rtl="0">
              <a:spcBef>
                <a:spcPts val="0"/>
              </a:spcBef>
              <a:buNone/>
            </a:pPr>
            <a:r>
              <a:rPr lang="en" sz="1500"/>
              <a:t>Errors are handled every token</a:t>
            </a:r>
          </a:p>
          <a:p>
            <a:pPr rtl="0">
              <a:spcBef>
                <a:spcPts val="0"/>
              </a:spcBef>
              <a:buNone/>
            </a:pPr>
            <a:r>
              <a:rPr lang="en" sz="1500"/>
              <a:t>ex. int int int i=3;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Variable Errors</a:t>
            </a:r>
          </a:p>
          <a:p>
            <a:pPr rtl="0">
              <a:spcBef>
                <a:spcPts val="0"/>
              </a:spcBef>
              <a:buNone/>
            </a:pPr>
            <a:r>
              <a:rPr lang="en" sz="1500"/>
              <a:t>handles specific variable issues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core problems first time coding!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265500" y="1816950"/>
            <a:ext cx="4045199" cy="15095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Backend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Choices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4939500" y="724200"/>
            <a:ext cx="3929100" cy="36950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String Array Return!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Return multiple strings to support assembler issues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Clear Documentation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Following our principle, keep code readable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Design by priority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Implement top priority features, so we have a backbone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6318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Demo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618203"/>
            <a:ext cx="2807999" cy="295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Our demo will show the basics of our language compiled and ready to execute. We will also show some core logic.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Software Choices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Scripts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Demo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4"/>
            <a:ext cx="5591976" cy="331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0" y="1585374"/>
            <a:ext cx="1675824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Shape 1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4"/>
            <a:ext cx="1514674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6318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Epilogue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1618203"/>
            <a:ext cx="2807999" cy="295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One small step for software, one great step for programmers  </a:t>
            </a:r>
          </a:p>
        </p:txBody>
      </p:sp>
      <p:pic>
        <p:nvPicPr>
          <p:cNvPr id="123" name="Shape 12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5" y="0"/>
            <a:ext cx="5869324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modern-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